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8"/>
  </p:notesMasterIdLst>
  <p:handoutMasterIdLst>
    <p:handoutMasterId r:id="rId9"/>
  </p:handoutMasterIdLst>
  <p:sldIdLst>
    <p:sldId id="415" r:id="rId2"/>
    <p:sldId id="416" r:id="rId3"/>
    <p:sldId id="417" r:id="rId4"/>
    <p:sldId id="418" r:id="rId5"/>
    <p:sldId id="419" r:id="rId6"/>
    <p:sldId id="420" r:id="rId7"/>
  </p:sldIdLst>
  <p:sldSz cx="9144000" cy="6858000" type="screen4x3"/>
  <p:notesSz cx="9144000" cy="6858000"/>
  <p:custDataLst>
    <p:tags r:id="rId10"/>
  </p:custDataLst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14" userDrawn="1">
          <p15:clr>
            <a:srgbClr val="A4A3A4"/>
          </p15:clr>
        </p15:guide>
        <p15:guide id="2" pos="106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33"/>
    <a:srgbClr val="336666"/>
    <a:srgbClr val="46555E"/>
    <a:srgbClr val="5C76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ema Uygulanmış Stil 1 - Vurgu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ema Uygulanmış Stil 1 - Vurgu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Açık Stil 3 - Vurgu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Açık Stil 3 - Vurgu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Açık Stil 3 - Vurgu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38B1855-1B75-4FBE-930C-398BA8C253C6}" styleName="Tema Uygulanmış Stil 2 - Vurgu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ema Uygulanmış Stil 2 - Vurgu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ema Uygulanmış Stil 2 - Vurgu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ema Uygulanmış Stil 2 - Vurgu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Açık Stil 3 - Vurgu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Orta Stil 4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9" autoAdjust="0"/>
    <p:restoredTop sz="94662" autoAdjust="0"/>
  </p:normalViewPr>
  <p:slideViewPr>
    <p:cSldViewPr showGuides="1">
      <p:cViewPr>
        <p:scale>
          <a:sx n="77" d="100"/>
          <a:sy n="77" d="100"/>
        </p:scale>
        <p:origin x="-1374" y="-312"/>
      </p:cViewPr>
      <p:guideLst>
        <p:guide orient="horz" pos="2614"/>
        <p:guide pos="106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13" d="100"/>
          <a:sy n="113" d="100"/>
        </p:scale>
        <p:origin x="2388" y="114"/>
      </p:cViewPr>
      <p:guideLst>
        <p:guide orient="horz" pos="2880"/>
        <p:guide orient="horz" pos="2160"/>
        <p:guide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952963-748C-4BC1-B802-37A663DD15B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1423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D4FB0-E808-468D-9B37-888AE8EED9B9}" type="datetimeFigureOut">
              <a:rPr lang="tr-TR" smtClean="0"/>
              <a:pPr/>
              <a:t>30.03.2018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025B4-BE65-44DA-8CBD-19C3DE60281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3756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na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rikan\Desktop\yenisablonlar\sunum\log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924944"/>
            <a:ext cx="6264696" cy="64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417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um_ad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rikan\Desktop\yenisablonlar\sunum\baslık_un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8" y="1240396"/>
            <a:ext cx="215429" cy="43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Yer Tutucusu 4"/>
          <p:cNvSpPr>
            <a:spLocks noGrp="1"/>
          </p:cNvSpPr>
          <p:nvPr>
            <p:ph type="body" sz="quarter" idx="10" hasCustomPrompt="1"/>
          </p:nvPr>
        </p:nvSpPr>
        <p:spPr>
          <a:xfrm>
            <a:off x="1908176" y="1291837"/>
            <a:ext cx="1800225" cy="346249"/>
          </a:xfrm>
        </p:spPr>
        <p:txBody>
          <a:bodyPr lIns="0" anchor="ctr" anchorCtr="0">
            <a:spAutoFit/>
          </a:bodyPr>
          <a:lstStyle>
            <a:lvl1pPr>
              <a:defRPr sz="1650" b="0">
                <a:solidFill>
                  <a:srgbClr val="003333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Ünite 9</a:t>
            </a:r>
            <a:endParaRPr lang="tr-TR" dirty="0"/>
          </a:p>
        </p:txBody>
      </p:sp>
      <p:sp>
        <p:nvSpPr>
          <p:cNvPr id="9" name="Metin Yer Tutucusu 8"/>
          <p:cNvSpPr>
            <a:spLocks noGrp="1"/>
          </p:cNvSpPr>
          <p:nvPr>
            <p:ph type="body" sz="quarter" idx="11" hasCustomPrompt="1"/>
          </p:nvPr>
        </p:nvSpPr>
        <p:spPr>
          <a:xfrm>
            <a:off x="1907706" y="1773560"/>
            <a:ext cx="3384376" cy="438582"/>
          </a:xfrm>
          <a:blipFill dpi="0" rotWithShape="1">
            <a:blip r:embed="rId3"/>
            <a:srcRect/>
            <a:stretch>
              <a:fillRect t="80000" b="5000"/>
            </a:stretch>
          </a:blipFill>
        </p:spPr>
        <p:txBody>
          <a:bodyPr wrap="square" lIns="0">
            <a:spAutoFit/>
          </a:bodyPr>
          <a:lstStyle>
            <a:lvl1pPr>
              <a:defRPr sz="2250" b="1">
                <a:solidFill>
                  <a:srgbClr val="003333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KONU İSMİ</a:t>
            </a:r>
            <a:endParaRPr lang="tr-TR" dirty="0"/>
          </a:p>
        </p:txBody>
      </p:sp>
      <p:sp>
        <p:nvSpPr>
          <p:cNvPr id="11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1907706" y="2422055"/>
            <a:ext cx="3384376" cy="346249"/>
          </a:xfrm>
          <a:blipFill dpi="0" rotWithShape="1">
            <a:blip r:embed="rId4"/>
            <a:srcRect/>
            <a:stretch>
              <a:fillRect t="40000" r="90000" b="40000"/>
            </a:stretch>
          </a:blipFill>
        </p:spPr>
        <p:txBody>
          <a:bodyPr wrap="square" lIns="360000">
            <a:spAutoFit/>
          </a:bodyPr>
          <a:lstStyle>
            <a:lvl1pPr>
              <a:defRPr sz="1650" b="0">
                <a:solidFill>
                  <a:srgbClr val="003333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Yrd. Doç. Dr. …………….</a:t>
            </a:r>
            <a:endParaRPr lang="tr-TR" dirty="0"/>
          </a:p>
        </p:txBody>
      </p:sp>
      <p:sp>
        <p:nvSpPr>
          <p:cNvPr id="12" name="Metin Yer Tutucusu 4"/>
          <p:cNvSpPr>
            <a:spLocks noGrp="1"/>
          </p:cNvSpPr>
          <p:nvPr>
            <p:ph type="body" sz="quarter" idx="13" hasCustomPrompt="1"/>
          </p:nvPr>
        </p:nvSpPr>
        <p:spPr>
          <a:xfrm>
            <a:off x="1907704" y="2971692"/>
            <a:ext cx="5904656" cy="745340"/>
          </a:xfrm>
        </p:spPr>
        <p:txBody>
          <a:bodyPr lIns="0" anchor="ctr" anchorCtr="0">
            <a:noAutofit/>
          </a:bodyPr>
          <a:lstStyle>
            <a:lvl1pPr>
              <a:defRPr sz="1650" b="0" baseline="0">
                <a:solidFill>
                  <a:srgbClr val="336666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Konu ile ilgili kısa bir giriş cümlesi hocalar tarafında çekim öncesi yazılacak.</a:t>
            </a:r>
          </a:p>
        </p:txBody>
      </p:sp>
    </p:spTree>
    <p:extLst>
      <p:ext uri="{BB962C8B-B14F-4D97-AF65-F5344CB8AC3E}">
        <p14:creationId xmlns:p14="http://schemas.microsoft.com/office/powerpoint/2010/main" val="1448453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nu_bilgileri_gi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quarter" idx="10" hasCustomPrompt="1"/>
          </p:nvPr>
        </p:nvSpPr>
        <p:spPr>
          <a:xfrm>
            <a:off x="1691831" y="116632"/>
            <a:ext cx="7200651" cy="504478"/>
          </a:xfrm>
          <a:blipFill dpi="0" rotWithShape="1">
            <a:blip r:embed="rId2"/>
            <a:srcRect/>
            <a:stretch>
              <a:fillRect t="80000"/>
            </a:stretch>
          </a:blipFill>
        </p:spPr>
        <p:txBody>
          <a:bodyPr lIns="0"/>
          <a:lstStyle>
            <a:lvl1pPr>
              <a:defRPr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KONU BÜYÜK BAŞLIK</a:t>
            </a:r>
            <a:endParaRPr lang="tr-TR" dirty="0"/>
          </a:p>
        </p:txBody>
      </p:sp>
      <p:sp>
        <p:nvSpPr>
          <p:cNvPr id="6" name="Metin Yer Tutucusu 5"/>
          <p:cNvSpPr>
            <a:spLocks noGrp="1"/>
          </p:cNvSpPr>
          <p:nvPr>
            <p:ph type="body" sz="quarter" idx="11" hasCustomPrompt="1"/>
          </p:nvPr>
        </p:nvSpPr>
        <p:spPr>
          <a:xfrm>
            <a:off x="1692277" y="672506"/>
            <a:ext cx="7200205" cy="452239"/>
          </a:xfrm>
          <a:blipFill dpi="0" rotWithShape="1">
            <a:blip r:embed="rId3"/>
            <a:srcRect/>
            <a:stretch>
              <a:fillRect t="45000" r="95000" b="35000"/>
            </a:stretch>
          </a:blipFill>
        </p:spPr>
        <p:txBody>
          <a:bodyPr lIns="396000">
            <a:noAutofit/>
          </a:bodyPr>
          <a:lstStyle>
            <a:lvl1pPr>
              <a:defRPr sz="1875" b="1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1" name="Metin Yer Tutucusu 10"/>
          <p:cNvSpPr>
            <a:spLocks noGrp="1"/>
          </p:cNvSpPr>
          <p:nvPr>
            <p:ph type="body" sz="quarter" idx="12" hasCustomPrompt="1"/>
          </p:nvPr>
        </p:nvSpPr>
        <p:spPr>
          <a:xfrm>
            <a:off x="1692277" y="1138467"/>
            <a:ext cx="7200205" cy="418331"/>
          </a:xfrm>
          <a:blipFill dpi="0" rotWithShape="1">
            <a:blip r:embed="rId4"/>
            <a:srcRect/>
            <a:stretch>
              <a:fillRect t="45000" r="90000" b="35000"/>
            </a:stretch>
          </a:blipFill>
        </p:spPr>
        <p:txBody>
          <a:bodyPr lIns="756000">
            <a:normAutofit/>
          </a:bodyPr>
          <a:lstStyle>
            <a:lvl1pPr>
              <a:defRPr sz="1800" b="1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Küçük Başlık</a:t>
            </a:r>
            <a:endParaRPr lang="tr-TR" dirty="0"/>
          </a:p>
        </p:txBody>
      </p:sp>
      <p:sp>
        <p:nvSpPr>
          <p:cNvPr id="13" name="Metin Yer Tutucusu 12"/>
          <p:cNvSpPr>
            <a:spLocks noGrp="1"/>
          </p:cNvSpPr>
          <p:nvPr>
            <p:ph type="body" sz="quarter" idx="13" hasCustomPrompt="1"/>
          </p:nvPr>
        </p:nvSpPr>
        <p:spPr>
          <a:xfrm>
            <a:off x="1692275" y="1772692"/>
            <a:ext cx="7200900" cy="4392612"/>
          </a:xfrm>
        </p:spPr>
        <p:txBody>
          <a:bodyPr lIns="0">
            <a:normAutofit/>
          </a:bodyPr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875" baseline="0">
                <a:solidFill>
                  <a:srgbClr val="003333"/>
                </a:solidFill>
              </a:defRPr>
            </a:lvl1pPr>
            <a:lvl2pPr>
              <a:defRPr>
                <a:solidFill>
                  <a:srgbClr val="003333"/>
                </a:solidFill>
              </a:defRPr>
            </a:lvl2pPr>
            <a:lvl3pPr>
              <a:defRPr>
                <a:solidFill>
                  <a:srgbClr val="003333"/>
                </a:solidFill>
              </a:defRPr>
            </a:lvl3pPr>
            <a:lvl4pPr>
              <a:defRPr>
                <a:solidFill>
                  <a:srgbClr val="003333"/>
                </a:solidFill>
              </a:defRPr>
            </a:lvl4pPr>
            <a:lvl5pPr>
              <a:defRPr>
                <a:solidFill>
                  <a:srgbClr val="003333"/>
                </a:solidFill>
              </a:defRPr>
            </a:lvl5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r-TR" dirty="0" smtClean="0"/>
              <a:t>Asıl metin stillerini düzenlemek için tıklatın Asıl metin stillerini düzenlemek için tıklatın Asıl metin stillerini düzenlemek için tıklatın Asıl metin stillerini düzenlemek için tıklatın</a:t>
            </a:r>
          </a:p>
          <a:p>
            <a:pPr lvl="0"/>
            <a:endParaRPr lang="tr-TR" dirty="0" smtClean="0"/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r-TR" dirty="0" smtClean="0"/>
              <a:t>Asıl metin stillerini düzenlemek için tıklatın Asıl metin stillerini düzenlemek için tıklatın Asıl metin stillerini düzenlemek için tıklatın Asıl metin stillerini düzenlemek için tıklatın</a:t>
            </a:r>
          </a:p>
          <a:p>
            <a:pPr lvl="0"/>
            <a:endParaRPr lang="tr-TR" dirty="0" smtClean="0"/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r-TR" dirty="0" smtClean="0"/>
          </a:p>
          <a:p>
            <a:pPr lvl="0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935807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rikan\Desktop\yenisablonlar\sunum\baslık_un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807" y="1528424"/>
            <a:ext cx="215429" cy="43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etin Yer Tutucusu 4"/>
          <p:cNvSpPr>
            <a:spLocks noGrp="1"/>
          </p:cNvSpPr>
          <p:nvPr>
            <p:ph type="body" sz="quarter" idx="10" hasCustomPrompt="1"/>
          </p:nvPr>
        </p:nvSpPr>
        <p:spPr>
          <a:xfrm>
            <a:off x="1907705" y="1579864"/>
            <a:ext cx="1800225" cy="346249"/>
          </a:xfrm>
        </p:spPr>
        <p:txBody>
          <a:bodyPr lIns="0" anchor="ctr" anchorCtr="0">
            <a:spAutoFit/>
          </a:bodyPr>
          <a:lstStyle>
            <a:lvl1pPr>
              <a:defRPr sz="1650" b="0">
                <a:solidFill>
                  <a:srgbClr val="336666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Ünite 9</a:t>
            </a:r>
            <a:endParaRPr lang="tr-TR" dirty="0"/>
          </a:p>
        </p:txBody>
      </p:sp>
      <p:sp>
        <p:nvSpPr>
          <p:cNvPr id="4" name="Metin Yer Tutucusu 8"/>
          <p:cNvSpPr>
            <a:spLocks noGrp="1"/>
          </p:cNvSpPr>
          <p:nvPr>
            <p:ph type="body" sz="quarter" idx="11" hasCustomPrompt="1"/>
          </p:nvPr>
        </p:nvSpPr>
        <p:spPr>
          <a:xfrm>
            <a:off x="1907235" y="2061592"/>
            <a:ext cx="3384376" cy="438582"/>
          </a:xfrm>
          <a:blipFill dpi="0" rotWithShape="1">
            <a:blip r:embed="rId3"/>
            <a:srcRect/>
            <a:stretch>
              <a:fillRect t="80000" b="5000"/>
            </a:stretch>
          </a:blipFill>
        </p:spPr>
        <p:txBody>
          <a:bodyPr wrap="square" lIns="0">
            <a:spAutoFit/>
          </a:bodyPr>
          <a:lstStyle>
            <a:lvl1pPr>
              <a:defRPr sz="2250" b="1">
                <a:solidFill>
                  <a:srgbClr val="336666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Teşekkürler</a:t>
            </a:r>
            <a:endParaRPr lang="tr-TR" dirty="0"/>
          </a:p>
        </p:txBody>
      </p:sp>
      <p:sp>
        <p:nvSpPr>
          <p:cNvPr id="5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1907235" y="2710087"/>
            <a:ext cx="3384376" cy="346249"/>
          </a:xfrm>
          <a:blipFill dpi="0" rotWithShape="1">
            <a:blip r:embed="rId4"/>
            <a:srcRect/>
            <a:stretch>
              <a:fillRect t="40000" r="90000" b="40000"/>
            </a:stretch>
          </a:blipFill>
        </p:spPr>
        <p:txBody>
          <a:bodyPr wrap="square" lIns="360000">
            <a:spAutoFit/>
          </a:bodyPr>
          <a:lstStyle>
            <a:lvl1pPr>
              <a:defRPr sz="1650" b="0">
                <a:solidFill>
                  <a:srgbClr val="336666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Yrd. Doç. Dr. …………….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72823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2"/>
          <p:cNvSpPr>
            <a:spLocks noGrp="1"/>
          </p:cNvSpPr>
          <p:nvPr>
            <p:ph type="body" sz="quarter" idx="10" hasCustomPrompt="1"/>
          </p:nvPr>
        </p:nvSpPr>
        <p:spPr>
          <a:xfrm>
            <a:off x="1691831" y="116632"/>
            <a:ext cx="7200651" cy="504478"/>
          </a:xfrm>
          <a:blipFill dpi="0" rotWithShape="1">
            <a:blip r:embed="rId2"/>
            <a:srcRect/>
            <a:stretch>
              <a:fillRect t="80000"/>
            </a:stretch>
          </a:blipFill>
        </p:spPr>
        <p:txBody>
          <a:bodyPr lIns="0"/>
          <a:lstStyle>
            <a:lvl1pPr>
              <a:defRPr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KONU BÜYÜK BAŞLIK</a:t>
            </a:r>
            <a:endParaRPr lang="tr-TR" dirty="0"/>
          </a:p>
        </p:txBody>
      </p:sp>
      <p:sp>
        <p:nvSpPr>
          <p:cNvPr id="7" name="Metin Yer Tutucusu 2"/>
          <p:cNvSpPr>
            <a:spLocks noGrp="1"/>
          </p:cNvSpPr>
          <p:nvPr>
            <p:ph type="body" sz="quarter" idx="11" hasCustomPrompt="1"/>
          </p:nvPr>
        </p:nvSpPr>
        <p:spPr>
          <a:xfrm>
            <a:off x="1691681" y="620688"/>
            <a:ext cx="7200651" cy="432048"/>
          </a:xfrm>
          <a:blipFill dpi="0" rotWithShape="1">
            <a:blip r:embed="rId3"/>
            <a:srcRect/>
            <a:stretch>
              <a:fillRect t="90000"/>
            </a:stretch>
          </a:blipFill>
        </p:spPr>
        <p:txBody>
          <a:bodyPr lIns="0">
            <a:normAutofit/>
          </a:bodyPr>
          <a:lstStyle>
            <a:lvl1pPr>
              <a:defRPr sz="1875"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9" name="Metin Yer Tutucusu 2"/>
          <p:cNvSpPr>
            <a:spLocks noGrp="1"/>
          </p:cNvSpPr>
          <p:nvPr>
            <p:ph type="body" sz="quarter" idx="12" hasCustomPrompt="1"/>
          </p:nvPr>
        </p:nvSpPr>
        <p:spPr>
          <a:xfrm>
            <a:off x="1691681" y="1052736"/>
            <a:ext cx="7200651" cy="431626"/>
          </a:xfrm>
          <a:blipFill dpi="0" rotWithShape="1">
            <a:blip r:embed="rId4"/>
            <a:srcRect/>
            <a:stretch>
              <a:fillRect t="90000"/>
            </a:stretch>
          </a:blipFill>
        </p:spPr>
        <p:txBody>
          <a:bodyPr lIns="0">
            <a:normAutofit/>
          </a:bodyPr>
          <a:lstStyle>
            <a:lvl1pPr>
              <a:defRPr sz="1875"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Küçük Başlık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1792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ca_bilgileri_slay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777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lvl="0" algn="l" defTabSz="685783" rtl="0" eaLnBrk="1" latinLnBrk="0" hangingPunct="1">
              <a:spcBef>
                <a:spcPct val="0"/>
              </a:spcBef>
              <a:buNone/>
            </a:pPr>
            <a:r>
              <a:rPr lang="tr-TR" dirty="0" smtClean="0"/>
              <a:t>UZEM-ANA BAŞLIK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 smtClean="0"/>
              <a:t>Metin alanımız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30.03.2018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6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668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</p:sldLayoutIdLst>
  <p:timing>
    <p:tnLst>
      <p:par>
        <p:cTn id="1" dur="indefinite" restart="never" nodeType="tmRoot"/>
      </p:par>
    </p:tnLst>
  </p:timing>
  <p:txStyles>
    <p:titleStyle>
      <a:lvl1pPr algn="ctr" defTabSz="685783" rtl="0" eaLnBrk="1" latinLnBrk="0" hangingPunct="1">
        <a:spcBef>
          <a:spcPct val="0"/>
        </a:spcBef>
        <a:buNone/>
        <a:defRPr lang="tr-TR" sz="1650" b="0" kern="1200" dirty="0">
          <a:solidFill>
            <a:srgbClr val="5C7381"/>
          </a:solidFill>
          <a:latin typeface="Myriad Pro" pitchFamily="34" charset="0"/>
          <a:ea typeface="+mn-ea"/>
          <a:cs typeface="+mn-cs"/>
        </a:defRPr>
      </a:lvl1pPr>
    </p:titleStyle>
    <p:bodyStyle>
      <a:lvl1pPr marL="0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>
          <a:xfrm>
            <a:off x="1403648" y="172753"/>
            <a:ext cx="7200651" cy="504478"/>
          </a:xfrm>
        </p:spPr>
        <p:txBody>
          <a:bodyPr/>
          <a:lstStyle/>
          <a:p>
            <a:r>
              <a:rPr lang="tr-TR" dirty="0"/>
              <a:t>b. Kırkambar yükü taşımaları</a:t>
            </a:r>
          </a:p>
        </p:txBody>
      </p:sp>
      <p:sp>
        <p:nvSpPr>
          <p:cNvPr id="5" name="Dikdörtgen 4"/>
          <p:cNvSpPr/>
          <p:nvPr/>
        </p:nvSpPr>
        <p:spPr>
          <a:xfrm>
            <a:off x="467544" y="692697"/>
            <a:ext cx="849694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Konvansiyonel (klasik) parti yük gemileri şilep veya kırkambar gemisi olarak tanımlanmaktadır. Modern parça yük gemileri ise </a:t>
            </a:r>
            <a:r>
              <a:rPr lang="tr-TR" dirty="0">
                <a:solidFill>
                  <a:srgbClr val="FF0000"/>
                </a:solidFill>
              </a:rPr>
              <a:t>konteyner, </a:t>
            </a:r>
            <a:r>
              <a:rPr lang="tr-TR" dirty="0" err="1">
                <a:solidFill>
                  <a:srgbClr val="FF0000"/>
                </a:solidFill>
              </a:rPr>
              <a:t>lash</a:t>
            </a:r>
            <a:r>
              <a:rPr lang="tr-TR" dirty="0">
                <a:solidFill>
                  <a:srgbClr val="FF0000"/>
                </a:solidFill>
              </a:rPr>
              <a:t> ve </a:t>
            </a:r>
            <a:r>
              <a:rPr lang="tr-TR" dirty="0" err="1">
                <a:solidFill>
                  <a:srgbClr val="FF0000"/>
                </a:solidFill>
              </a:rPr>
              <a:t>RoRo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/>
              <a:t>gemileridir. Bu tipteki gemiler çoğunlukla </a:t>
            </a:r>
            <a:r>
              <a:rPr lang="tr-TR" dirty="0">
                <a:solidFill>
                  <a:srgbClr val="FF0000"/>
                </a:solidFill>
              </a:rPr>
              <a:t>çuval, sandık, balya, fıçı, kutu, varil, kasa, vb. ambalajlı yükleri taşımak üzere </a:t>
            </a:r>
            <a:r>
              <a:rPr lang="tr-TR" dirty="0" err="1">
                <a:solidFill>
                  <a:srgbClr val="FF0000"/>
                </a:solidFill>
              </a:rPr>
              <a:t>yapıılmaktadır</a:t>
            </a:r>
            <a:r>
              <a:rPr lang="tr-TR" dirty="0"/>
              <a:t>. Kırkambar gemilerinin yük taşıma kapasiteleri </a:t>
            </a:r>
            <a:r>
              <a:rPr lang="tr-TR" dirty="0">
                <a:solidFill>
                  <a:srgbClr val="FF0000"/>
                </a:solidFill>
              </a:rPr>
              <a:t>4.000 ile 15.000 ton </a:t>
            </a:r>
            <a:r>
              <a:rPr lang="tr-TR" dirty="0"/>
              <a:t>arasındadır</a:t>
            </a:r>
            <a:r>
              <a:rPr lang="tr-TR" dirty="0" smtClean="0"/>
              <a:t>.</a:t>
            </a:r>
          </a:p>
          <a:p>
            <a:r>
              <a:rPr lang="tr-TR" dirty="0">
                <a:solidFill>
                  <a:srgbClr val="FF0000"/>
                </a:solidFill>
              </a:rPr>
              <a:t>Yükleme ve boşaltma zorlukları, yüklerin birbirlerine zarar vermesi ve çok zaman kaybı olması gibi </a:t>
            </a:r>
            <a:r>
              <a:rPr lang="tr-TR" dirty="0"/>
              <a:t>sebeplerden dolayı bu tip gemiler yerlerini modern gemilere bırakmaktadırlar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r>
              <a:rPr lang="tr-TR" dirty="0">
                <a:solidFill>
                  <a:srgbClr val="FF0000"/>
                </a:solidFill>
              </a:rPr>
              <a:t>Modern Kırkambar Yük Gemileri</a:t>
            </a:r>
            <a:r>
              <a:rPr lang="tr-TR" dirty="0"/>
              <a:t>, </a:t>
            </a:r>
            <a:r>
              <a:rPr lang="tr-TR" dirty="0">
                <a:solidFill>
                  <a:srgbClr val="FF0000"/>
                </a:solidFill>
              </a:rPr>
              <a:t>farklı taşımacılık fonksiyonları göz önünde bulundurularak tasarlanmaktadır. </a:t>
            </a:r>
            <a:r>
              <a:rPr lang="tr-TR" dirty="0"/>
              <a:t>Bu tip gemileri </a:t>
            </a:r>
            <a:r>
              <a:rPr lang="tr-TR" dirty="0">
                <a:solidFill>
                  <a:srgbClr val="FF0000"/>
                </a:solidFill>
              </a:rPr>
              <a:t>diğer çok amaçlı taşıyıcılardan ayıran en temel özellik konteyner taşımalarına daha müsait ve üzerinde konteyner yükleme/tahliye işlemlerinde kullanılabilecek nitelikte özel donanımlarının bulunmasıdır</a:t>
            </a:r>
            <a:r>
              <a:rPr lang="tr-TR" dirty="0"/>
              <a:t>. Bu tip gemilerde bazen açık güverte tercih edilebilmekte ya da güverte üstü ambar ağızlarına oranla çok dar tutularak vinçlerin ambar içindeki konteynerler üzerinde tam anlamıyla etkili olabilmesi sağlanmaktadır</a:t>
            </a:r>
            <a:r>
              <a:rPr lang="tr-TR" dirty="0" smtClean="0"/>
              <a:t>.</a:t>
            </a:r>
          </a:p>
          <a:p>
            <a:r>
              <a:rPr lang="tr-TR" dirty="0">
                <a:solidFill>
                  <a:srgbClr val="FF0000"/>
                </a:solidFill>
              </a:rPr>
              <a:t>Özel inşa teknikleri ile operasyon etkinliğini arttırmak ve liman süre ve maliyetlerini azaltmak mümkündür.</a:t>
            </a:r>
          </a:p>
        </p:txBody>
      </p:sp>
    </p:spTree>
    <p:extLst>
      <p:ext uri="{BB962C8B-B14F-4D97-AF65-F5344CB8AC3E}">
        <p14:creationId xmlns:p14="http://schemas.microsoft.com/office/powerpoint/2010/main" val="2537891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r-TR" dirty="0"/>
              <a:t>b. Kırkambar yükü taşımaları</a:t>
            </a:r>
          </a:p>
          <a:p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84784"/>
            <a:ext cx="7920880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5429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r-TR" dirty="0"/>
              <a:t>b. Kırkambar yükü taşımaları</a:t>
            </a:r>
          </a:p>
          <a:p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4" y="2095500"/>
            <a:ext cx="7320855" cy="3853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7315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r-TR" dirty="0" smtClean="0"/>
              <a:t>c. RO </a:t>
            </a:r>
            <a:r>
              <a:rPr lang="tr-TR" dirty="0" err="1" smtClean="0"/>
              <a:t>RO</a:t>
            </a:r>
            <a:r>
              <a:rPr lang="tr-TR" dirty="0" smtClean="0"/>
              <a:t> taşımaları </a:t>
            </a:r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611560" y="764704"/>
            <a:ext cx="84249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tr-TR" dirty="0" err="1"/>
              <a:t>RoRo</a:t>
            </a:r>
            <a:r>
              <a:rPr lang="tr-TR" dirty="0"/>
              <a:t> teriminin açılımı </a:t>
            </a:r>
            <a:r>
              <a:rPr lang="tr-TR" dirty="0" err="1"/>
              <a:t>Roll</a:t>
            </a:r>
            <a:r>
              <a:rPr lang="tr-TR" dirty="0"/>
              <a:t>-on/</a:t>
            </a:r>
            <a:r>
              <a:rPr lang="tr-TR" dirty="0" err="1"/>
              <a:t>Roll-off</a:t>
            </a:r>
            <a:r>
              <a:rPr lang="tr-TR" dirty="0"/>
              <a:t> olup dizilimdeki karşılığı tekerlekli/tekerleksiz </a:t>
            </a:r>
            <a:r>
              <a:rPr lang="tr-TR" dirty="0" smtClean="0"/>
              <a:t>yüklerin taşınması </a:t>
            </a:r>
            <a:r>
              <a:rPr lang="tr-TR" dirty="0"/>
              <a:t>için dizayn edilmiş olan gemilere verilen isimdir. Tehlikeli yüklerle </a:t>
            </a:r>
            <a:r>
              <a:rPr lang="tr-TR" dirty="0" smtClean="0"/>
              <a:t>yüklenmiş olan </a:t>
            </a:r>
            <a:r>
              <a:rPr lang="tr-TR" dirty="0"/>
              <a:t>tekerlekli/tekerleksiz araçlar bu gemilerin içine uygun şekilde istiflenerek </a:t>
            </a:r>
            <a:r>
              <a:rPr lang="tr-TR" dirty="0" smtClean="0"/>
              <a:t>ulaştırılmak istenen </a:t>
            </a:r>
            <a:r>
              <a:rPr lang="tr-TR" dirty="0"/>
              <a:t>noktalara götürülmektedir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pPr marL="285750" indent="-285750">
              <a:buFont typeface="Arial" pitchFamily="34" charset="0"/>
              <a:buChar char="•"/>
            </a:pPr>
            <a:r>
              <a:rPr lang="tr-TR" dirty="0"/>
              <a:t>Tehlikeli yüklerin yüklendiği kasalar </a:t>
            </a:r>
            <a:r>
              <a:rPr lang="tr-TR" dirty="0" err="1"/>
              <a:t>çekiçiler</a:t>
            </a:r>
            <a:r>
              <a:rPr lang="tr-TR" dirty="0"/>
              <a:t> </a:t>
            </a:r>
            <a:r>
              <a:rPr lang="tr-TR" dirty="0" smtClean="0"/>
              <a:t>tarafından araç </a:t>
            </a:r>
            <a:r>
              <a:rPr lang="tr-TR" dirty="0"/>
              <a:t>içine alınarak yerleştirilir. Gerekli görüldüğü zamanlar çekicilerde kasalarla birlikte </a:t>
            </a:r>
            <a:r>
              <a:rPr lang="tr-TR" dirty="0" smtClean="0"/>
              <a:t>araç içinde </a:t>
            </a:r>
            <a:r>
              <a:rPr lang="tr-TR" dirty="0"/>
              <a:t>kalmaktadır. Varış limanında tehlikeli yüklerle yüklü olan kasalar varsa mevcut </a:t>
            </a:r>
            <a:r>
              <a:rPr lang="tr-TR" dirty="0" smtClean="0"/>
              <a:t>çekiciler ile </a:t>
            </a:r>
            <a:r>
              <a:rPr lang="tr-TR" dirty="0"/>
              <a:t>yoksa varış limanında diğer çekiciler ile gemi içinden indirilir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pPr marL="285750" indent="-285750">
              <a:buFont typeface="Arial" pitchFamily="34" charset="0"/>
              <a:buChar char="•"/>
            </a:pPr>
            <a:r>
              <a:rPr lang="tr-TR" dirty="0"/>
              <a:t>Bu taşımalarda </a:t>
            </a:r>
            <a:r>
              <a:rPr lang="tr-TR" dirty="0" smtClean="0"/>
              <a:t>mesafeler kısa </a:t>
            </a:r>
            <a:r>
              <a:rPr lang="tr-TR" dirty="0"/>
              <a:t>olup, kara yolu ayağının kısaltılması için düzenlenen seferlerdir. Bu şekilde </a:t>
            </a:r>
            <a:r>
              <a:rPr lang="tr-TR" dirty="0" smtClean="0"/>
              <a:t>yapılan taşımalarda </a:t>
            </a:r>
            <a:r>
              <a:rPr lang="tr-TR" dirty="0"/>
              <a:t>karayolunda yapılacak olan taşımalar toparlanarak tek bir gemiyle tek </a:t>
            </a:r>
            <a:r>
              <a:rPr lang="tr-TR" dirty="0" smtClean="0"/>
              <a:t>seferde taşınabilmektedir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3127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r-TR" dirty="0" smtClean="0"/>
              <a:t>c. RO </a:t>
            </a:r>
            <a:r>
              <a:rPr lang="tr-TR" dirty="0" err="1" smtClean="0"/>
              <a:t>RO</a:t>
            </a:r>
            <a:r>
              <a:rPr lang="tr-TR" dirty="0" smtClean="0"/>
              <a:t> taşımaları </a:t>
            </a:r>
            <a:endParaRPr lang="tr-TR" dirty="0"/>
          </a:p>
        </p:txBody>
      </p:sp>
      <p:sp>
        <p:nvSpPr>
          <p:cNvPr id="3" name="Dikdörtgen 2"/>
          <p:cNvSpPr/>
          <p:nvPr/>
        </p:nvSpPr>
        <p:spPr>
          <a:xfrm>
            <a:off x="683568" y="692696"/>
            <a:ext cx="82809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tr-TR" dirty="0" err="1"/>
              <a:t>RoRo</a:t>
            </a:r>
            <a:r>
              <a:rPr lang="tr-TR" dirty="0"/>
              <a:t> taşımalarında tehlikeli yüklerin en çok taşımasının kara tankerlerinde olduğu</a:t>
            </a:r>
          </a:p>
          <a:p>
            <a:r>
              <a:rPr lang="tr-TR" dirty="0"/>
              <a:t>görülmektedir. Kara tankerleri durumlarından dolayı taşıması yapılan </a:t>
            </a:r>
            <a:r>
              <a:rPr lang="tr-TR" dirty="0" err="1"/>
              <a:t>RoRo</a:t>
            </a:r>
            <a:r>
              <a:rPr lang="tr-TR" dirty="0"/>
              <a:t> gemisinde ayrı  olarak istiflenmektedir. Diğer kırkambar ve konteyner </a:t>
            </a:r>
            <a:r>
              <a:rPr lang="tr-TR" dirty="0" err="1"/>
              <a:t>yükleride</a:t>
            </a:r>
            <a:r>
              <a:rPr lang="tr-TR" dirty="0"/>
              <a:t> yine bu şekilde taşınmaktadır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838325"/>
            <a:ext cx="4248471" cy="259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028" y="1762125"/>
            <a:ext cx="4319971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3304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r-TR" dirty="0" smtClean="0"/>
              <a:t>c. RO </a:t>
            </a:r>
            <a:r>
              <a:rPr lang="tr-TR" dirty="0" err="1" smtClean="0"/>
              <a:t>RO</a:t>
            </a:r>
            <a:r>
              <a:rPr lang="tr-TR" dirty="0" smtClean="0"/>
              <a:t> taşımaları </a:t>
            </a:r>
            <a:endParaRPr lang="tr-TR" dirty="0"/>
          </a:p>
        </p:txBody>
      </p:sp>
      <p:sp>
        <p:nvSpPr>
          <p:cNvPr id="3" name="Dikdörtgen 2"/>
          <p:cNvSpPr/>
          <p:nvPr/>
        </p:nvSpPr>
        <p:spPr>
          <a:xfrm>
            <a:off x="539552" y="692696"/>
            <a:ext cx="83529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err="1"/>
              <a:t>RoRo</a:t>
            </a:r>
            <a:r>
              <a:rPr lang="tr-TR" dirty="0"/>
              <a:t> taşımacılığı, hacim gereksinimi en yüksek olan taşımacılıktır. Bu yüzden, aynı</a:t>
            </a:r>
          </a:p>
          <a:p>
            <a:r>
              <a:rPr lang="tr-TR" dirty="0"/>
              <a:t>kapasitedeki </a:t>
            </a:r>
            <a:r>
              <a:rPr lang="tr-TR" dirty="0" err="1"/>
              <a:t>RoRo</a:t>
            </a:r>
            <a:r>
              <a:rPr lang="tr-TR" dirty="0"/>
              <a:t> gemisinin hacmi </a:t>
            </a:r>
            <a:r>
              <a:rPr lang="tr-TR" dirty="0" err="1"/>
              <a:t>diger</a:t>
            </a:r>
            <a:r>
              <a:rPr lang="tr-TR" dirty="0"/>
              <a:t> gemi türlerine göre fazladır. Bunun sebebi, </a:t>
            </a:r>
            <a:r>
              <a:rPr lang="tr-TR" dirty="0" err="1" smtClean="0"/>
              <a:t>RoRo</a:t>
            </a:r>
            <a:r>
              <a:rPr lang="tr-TR" dirty="0" smtClean="0"/>
              <a:t> gemilerinde </a:t>
            </a:r>
            <a:r>
              <a:rPr lang="tr-TR" dirty="0"/>
              <a:t>yitik hacim </a:t>
            </a:r>
            <a:r>
              <a:rPr lang="tr-TR" dirty="0" err="1"/>
              <a:t>diger</a:t>
            </a:r>
            <a:r>
              <a:rPr lang="tr-TR" dirty="0"/>
              <a:t> gemilere göre daha fazladır. Geminin hangarlarına </a:t>
            </a:r>
            <a:r>
              <a:rPr lang="tr-TR" dirty="0" smtClean="0"/>
              <a:t>tekerlekli yükler </a:t>
            </a:r>
            <a:r>
              <a:rPr lang="tr-TR" dirty="0"/>
              <a:t>yüklendiğinde yükün üstü çoğunlukla boş hacim olarak kalmaktadır. Bu ise </a:t>
            </a:r>
            <a:r>
              <a:rPr lang="tr-TR" dirty="0" smtClean="0"/>
              <a:t>taşımalarda </a:t>
            </a:r>
            <a:r>
              <a:rPr lang="tr-TR" dirty="0" smtClean="0">
                <a:solidFill>
                  <a:srgbClr val="FF0000"/>
                </a:solidFill>
              </a:rPr>
              <a:t>yitik </a:t>
            </a:r>
            <a:r>
              <a:rPr lang="tr-TR" dirty="0">
                <a:solidFill>
                  <a:srgbClr val="FF0000"/>
                </a:solidFill>
              </a:rPr>
              <a:t>hacim </a:t>
            </a:r>
            <a:r>
              <a:rPr lang="tr-TR" dirty="0"/>
              <a:t>olarak bilinmektedir. Bu tip gemilerde yitik hacim %30-40 </a:t>
            </a:r>
            <a:r>
              <a:rPr lang="tr-TR" dirty="0" smtClean="0"/>
              <a:t>oranındadır.</a:t>
            </a:r>
          </a:p>
          <a:p>
            <a:endParaRPr lang="tr-T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04" y="2492896"/>
            <a:ext cx="4151312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276872"/>
            <a:ext cx="4295800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539552" y="5301208"/>
            <a:ext cx="84722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tr-TR" dirty="0"/>
              <a:t>Yangın önlemlerinin en üst seviyede olduğu bu gemilerde çekiçlerinde yakıt </a:t>
            </a:r>
            <a:r>
              <a:rPr lang="tr-TR" dirty="0" smtClean="0"/>
              <a:t>tanklarının var </a:t>
            </a:r>
            <a:r>
              <a:rPr lang="tr-TR" dirty="0"/>
              <a:t>olmasından dolayı ayrıca önlemlerinde alınması gerekmektedir. Bir </a:t>
            </a:r>
            <a:r>
              <a:rPr lang="tr-TR" dirty="0" smtClean="0"/>
              <a:t>yangın durumunda tehlikeli </a:t>
            </a:r>
            <a:r>
              <a:rPr lang="tr-TR" dirty="0"/>
              <a:t>yüklerin patlama riskinin yanında çekicilerinde yakıt </a:t>
            </a:r>
            <a:r>
              <a:rPr lang="tr-TR" dirty="0" smtClean="0"/>
              <a:t>tanklarının patlama </a:t>
            </a:r>
            <a:r>
              <a:rPr lang="tr-TR" dirty="0"/>
              <a:t>riski </a:t>
            </a:r>
            <a:r>
              <a:rPr lang="tr-TR" dirty="0" smtClean="0"/>
              <a:t>durumu göz </a:t>
            </a:r>
            <a:r>
              <a:rPr lang="tr-TR" dirty="0"/>
              <a:t>önünde tutulmalıdır.</a:t>
            </a:r>
          </a:p>
        </p:txBody>
      </p:sp>
    </p:spTree>
    <p:extLst>
      <p:ext uri="{BB962C8B-B14F-4D97-AF65-F5344CB8AC3E}">
        <p14:creationId xmlns:p14="http://schemas.microsoft.com/office/powerpoint/2010/main" val="23640794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7&quot;/&gt;&lt;/object&gt;&lt;object type=&quot;3&quot; unique_id=&quot;10005&quot;&gt;&lt;property id=&quot;20148&quot; value=&quot;5&quot;/&gt;&lt;property id=&quot;20300&quot; value=&quot;Slide 2&quot;/&gt;&lt;property id=&quot;20307&quot; value=&quot;258&quot;/&gt;&lt;/object&gt;&lt;object type=&quot;3&quot; unique_id=&quot;10006&quot;&gt;&lt;property id=&quot;20148&quot; value=&quot;5&quot;/&gt;&lt;property id=&quot;20300&quot; value=&quot;Slide 3&quot;/&gt;&lt;property id=&quot;20307&quot; value=&quot;264&quot;/&gt;&lt;/object&gt;&lt;object type=&quot;3&quot; unique_id=&quot;10007&quot;&gt;&lt;property id=&quot;20148&quot; value=&quot;5&quot;/&gt;&lt;property id=&quot;20300&quot; value=&quot;Slide 4&quot;/&gt;&lt;property id=&quot;20307&quot; value=&quot;265&quot;/&gt;&lt;/object&gt;&lt;object type=&quot;3&quot; unique_id=&quot;10008&quot;&gt;&lt;property id=&quot;20148&quot; value=&quot;5&quot;/&gt;&lt;property id=&quot;20300&quot; value=&quot;Slide 5&quot;/&gt;&lt;property id=&quot;20307&quot; value=&quot;266&quot;/&gt;&lt;/object&gt;&lt;object type=&quot;3&quot; unique_id=&quot;10009&quot;&gt;&lt;property id=&quot;20148&quot; value=&quot;5&quot;/&gt;&lt;property id=&quot;20300&quot; value=&quot;Slide 6&quot;/&gt;&lt;property id=&quot;20307&quot; value=&quot;267&quot;/&gt;&lt;/object&gt;&lt;object type=&quot;3&quot; unique_id=&quot;10010&quot;&gt;&lt;property id=&quot;20148&quot; value=&quot;5&quot;/&gt;&lt;property id=&quot;20300&quot; value=&quot;Slide 7&quot;/&gt;&lt;property id=&quot;20307&quot; value=&quot;268&quot;/&gt;&lt;/object&gt;&lt;object type=&quot;3&quot; unique_id=&quot;10011&quot;&gt;&lt;property id=&quot;20148&quot; value=&quot;5&quot;/&gt;&lt;property id=&quot;20300&quot; value=&quot;Slide 8&quot;/&gt;&lt;property id=&quot;20307&quot; value=&quot;269&quot;/&gt;&lt;/object&gt;&lt;object type=&quot;3&quot; unique_id=&quot;10012&quot;&gt;&lt;property id=&quot;20148&quot; value=&quot;5&quot;/&gt;&lt;property id=&quot;20300&quot; value=&quot;Slide 9&quot;/&gt;&lt;property id=&quot;20307&quot; value=&quot;270&quot;/&gt;&lt;/object&gt;&lt;object type=&quot;3&quot; unique_id=&quot;10013&quot;&gt;&lt;property id=&quot;20148&quot; value=&quot;5&quot;/&gt;&lt;property id=&quot;20300&quot; value=&quot;Slide 10&quot;/&gt;&lt;property id=&quot;20307&quot; value=&quot;271&quot;/&gt;&lt;/object&gt;&lt;object type=&quot;3&quot; unique_id=&quot;10014&quot;&gt;&lt;property id=&quot;20148&quot; value=&quot;5&quot;/&gt;&lt;property id=&quot;20300&quot; value=&quot;Slide 11&quot;/&gt;&lt;property id=&quot;20307&quot; value=&quot;272&quot;/&gt;&lt;/object&gt;&lt;object type=&quot;3&quot; unique_id=&quot;10015&quot;&gt;&lt;property id=&quot;20148&quot; value=&quot;5&quot;/&gt;&lt;property id=&quot;20300&quot; value=&quot;Slide 12&quot;/&gt;&lt;property id=&quot;20307&quot; value=&quot;273&quot;/&gt;&lt;/object&gt;&lt;object type=&quot;3&quot; unique_id=&quot;10016&quot;&gt;&lt;property id=&quot;20148&quot; value=&quot;5&quot;/&gt;&lt;property id=&quot;20300&quot; value=&quot;Slide 13&quot;/&gt;&lt;property id=&quot;20307&quot; value=&quot;274&quot;/&gt;&lt;/object&gt;&lt;object type=&quot;3&quot; unique_id=&quot;10017&quot;&gt;&lt;property id=&quot;20148&quot; value=&quot;5&quot;/&gt;&lt;property id=&quot;20300&quot; value=&quot;Slide 14&quot;/&gt;&lt;property id=&quot;20307&quot; value=&quot;275&quot;/&gt;&lt;/object&gt;&lt;object type=&quot;3&quot; unique_id=&quot;10018&quot;&gt;&lt;property id=&quot;20148&quot; value=&quot;5&quot;/&gt;&lt;property id=&quot;20300&quot; value=&quot;Slide 15&quot;/&gt;&lt;property id=&quot;20307&quot; value=&quot;276&quot;/&gt;&lt;/object&gt;&lt;object type=&quot;3&quot; unique_id=&quot;10019&quot;&gt;&lt;property id=&quot;20148&quot; value=&quot;5&quot;/&gt;&lt;property id=&quot;20300&quot; value=&quot;Slide 16&quot;/&gt;&lt;property id=&quot;20307&quot; value=&quot;277&quot;/&gt;&lt;/object&gt;&lt;object type=&quot;3&quot; unique_id=&quot;10020&quot;&gt;&lt;property id=&quot;20148&quot; value=&quot;5&quot;/&gt;&lt;property id=&quot;20300&quot; value=&quot;Slide 17&quot;/&gt;&lt;property id=&quot;20307&quot; value=&quot;278&quot;/&gt;&lt;/object&gt;&lt;object type=&quot;3&quot; unique_id=&quot;10021&quot;&gt;&lt;property id=&quot;20148&quot; value=&quot;5&quot;/&gt;&lt;property id=&quot;20300&quot; value=&quot;Slide 18&quot;/&gt;&lt;property id=&quot;20307&quot; value=&quot;279&quot;/&gt;&lt;/object&gt;&lt;object type=&quot;3&quot; unique_id=&quot;10022&quot;&gt;&lt;property id=&quot;20148&quot; value=&quot;5&quot;/&gt;&lt;property id=&quot;20300&quot; value=&quot;Slide 19&quot;/&gt;&lt;property id=&quot;20307&quot; value=&quot;280&quot;/&gt;&lt;/object&gt;&lt;object type=&quot;3&quot; unique_id=&quot;10023&quot;&gt;&lt;property id=&quot;20148&quot; value=&quot;5&quot;/&gt;&lt;property id=&quot;20300&quot; value=&quot;Slide 20&quot;/&gt;&lt;property id=&quot;20307&quot; value=&quot;281&quot;/&gt;&lt;/object&gt;&lt;object type=&quot;3&quot; unique_id=&quot;10024&quot;&gt;&lt;property id=&quot;20148&quot; value=&quot;5&quot;/&gt;&lt;property id=&quot;20300&quot; value=&quot;Slide 21&quot;/&gt;&lt;property id=&quot;20307&quot; value=&quot;282&quot;/&gt;&lt;/object&gt;&lt;object type=&quot;3&quot; unique_id=&quot;10025&quot;&gt;&lt;property id=&quot;20148&quot; value=&quot;5&quot;/&gt;&lt;property id=&quot;20300&quot; value=&quot;Slide 22&quot;/&gt;&lt;property id=&quot;20307&quot; value=&quot;283&quot;/&gt;&lt;/object&gt;&lt;object type=&quot;3&quot; unique_id=&quot;10026&quot;&gt;&lt;property id=&quot;20148&quot; value=&quot;5&quot;/&gt;&lt;property id=&quot;20300&quot; value=&quot;Slide 23&quot;/&gt;&lt;property id=&quot;20307&quot; value=&quot;284&quot;/&gt;&lt;/object&gt;&lt;object type=&quot;3&quot; unique_id=&quot;10027&quot;&gt;&lt;property id=&quot;20148&quot; value=&quot;5&quot;/&gt;&lt;property id=&quot;20300&quot; value=&quot;Slide 25&quot;/&gt;&lt;property id=&quot;20307&quot; value=&quot;285&quot;/&gt;&lt;/object&gt;&lt;object type=&quot;3&quot; unique_id=&quot;10028&quot;&gt;&lt;property id=&quot;20148&quot; value=&quot;5&quot;/&gt;&lt;property id=&quot;20300&quot; value=&quot;Slide 26&quot;/&gt;&lt;property id=&quot;20307&quot; value=&quot;286&quot;/&gt;&lt;/object&gt;&lt;object type=&quot;3&quot; unique_id=&quot;10029&quot;&gt;&lt;property id=&quot;20148&quot; value=&quot;5&quot;/&gt;&lt;property id=&quot;20300&quot; value=&quot;Slide 27&quot;/&gt;&lt;property id=&quot;20307&quot; value=&quot;287&quot;/&gt;&lt;/object&gt;&lt;object type=&quot;3&quot; unique_id=&quot;10030&quot;&gt;&lt;property id=&quot;20148&quot; value=&quot;5&quot;/&gt;&lt;property id=&quot;20300&quot; value=&quot;Slide 29&quot;/&gt;&lt;property id=&quot;20307&quot; value=&quot;288&quot;/&gt;&lt;/object&gt;&lt;object type=&quot;3&quot; unique_id=&quot;10031&quot;&gt;&lt;property id=&quot;20148&quot; value=&quot;5&quot;/&gt;&lt;property id=&quot;20300&quot; value=&quot;Slide 30&quot;/&gt;&lt;property id=&quot;20307&quot; value=&quot;289&quot;/&gt;&lt;/object&gt;&lt;object type=&quot;3&quot; unique_id=&quot;10032&quot;&gt;&lt;property id=&quot;20148&quot; value=&quot;5&quot;/&gt;&lt;property id=&quot;20300&quot; value=&quot;Slide 31&quot;/&gt;&lt;property id=&quot;20307&quot; value=&quot;290&quot;/&gt;&lt;/object&gt;&lt;object type=&quot;3&quot; unique_id=&quot;10033&quot;&gt;&lt;property id=&quot;20148&quot; value=&quot;5&quot;/&gt;&lt;property id=&quot;20300&quot; value=&quot;Slide 32&quot;/&gt;&lt;property id=&quot;20307&quot; value=&quot;291&quot;/&gt;&lt;/object&gt;&lt;object type=&quot;3&quot; unique_id=&quot;10034&quot;&gt;&lt;property id=&quot;20148&quot; value=&quot;5&quot;/&gt;&lt;property id=&quot;20300&quot; value=&quot;Slide 35&quot;/&gt;&lt;property id=&quot;20307&quot; value=&quot;292&quot;/&gt;&lt;/object&gt;&lt;object type=&quot;3&quot; unique_id=&quot;10035&quot;&gt;&lt;property id=&quot;20148&quot; value=&quot;5&quot;/&gt;&lt;property id=&quot;20300&quot; value=&quot;Slide 37&quot;/&gt;&lt;property id=&quot;20307&quot; value=&quot;293&quot;/&gt;&lt;/object&gt;&lt;object type=&quot;3&quot; unique_id=&quot;10036&quot;&gt;&lt;property id=&quot;20148&quot; value=&quot;5&quot;/&gt;&lt;property id=&quot;20300&quot; value=&quot;Slide 38&quot;/&gt;&lt;property id=&quot;20307&quot; value=&quot;294&quot;/&gt;&lt;/object&gt;&lt;object type=&quot;3&quot; unique_id=&quot;10037&quot;&gt;&lt;property id=&quot;20148&quot; value=&quot;5&quot;/&gt;&lt;property id=&quot;20300&quot; value=&quot;Slide 39&quot;/&gt;&lt;property id=&quot;20307&quot; value=&quot;295&quot;/&gt;&lt;/object&gt;&lt;object type=&quot;3&quot; unique_id=&quot;10038&quot;&gt;&lt;property id=&quot;20148&quot; value=&quot;5&quot;/&gt;&lt;property id=&quot;20300&quot; value=&quot;Slide 40&quot;/&gt;&lt;property id=&quot;20307&quot; value=&quot;296&quot;/&gt;&lt;/object&gt;&lt;object type=&quot;3&quot; unique_id=&quot;10039&quot;&gt;&lt;property id=&quot;20148&quot; value=&quot;5&quot;/&gt;&lt;property id=&quot;20300&quot; value=&quot;Slide 41&quot;/&gt;&lt;property id=&quot;20307&quot; value=&quot;297&quot;/&gt;&lt;/object&gt;&lt;object type=&quot;3&quot; unique_id=&quot;10040&quot;&gt;&lt;property id=&quot;20148&quot; value=&quot;5&quot;/&gt;&lt;property id=&quot;20300&quot; value=&quot;Slide 42&quot;/&gt;&lt;property id=&quot;20307&quot; value=&quot;298&quot;/&gt;&lt;/object&gt;&lt;object type=&quot;3&quot; unique_id=&quot;10041&quot;&gt;&lt;property id=&quot;20148&quot; value=&quot;5&quot;/&gt;&lt;property id=&quot;20300&quot; value=&quot;Slide 43&quot;/&gt;&lt;property id=&quot;20307&quot; value=&quot;262&quot;/&gt;&lt;/object&gt;&lt;object type=&quot;3&quot; unique_id=&quot;10362&quot;&gt;&lt;property id=&quot;20148&quot; value=&quot;5&quot;/&gt;&lt;property id=&quot;20300&quot; value=&quot;Slide 24&quot;/&gt;&lt;property id=&quot;20307&quot; value=&quot;299&quot;/&gt;&lt;/object&gt;&lt;object type=&quot;3&quot; unique_id=&quot;10363&quot;&gt;&lt;property id=&quot;20148&quot; value=&quot;5&quot;/&gt;&lt;property id=&quot;20300&quot; value=&quot;Slide 28&quot;/&gt;&lt;property id=&quot;20307&quot; value=&quot;300&quot;/&gt;&lt;/object&gt;&lt;object type=&quot;3&quot; unique_id=&quot;10364&quot;&gt;&lt;property id=&quot;20148&quot; value=&quot;5&quot;/&gt;&lt;property id=&quot;20300&quot; value=&quot;Slide 33&quot;/&gt;&lt;property id=&quot;20307&quot; value=&quot;301&quot;/&gt;&lt;/object&gt;&lt;object type=&quot;3&quot; unique_id=&quot;10365&quot;&gt;&lt;property id=&quot;20148&quot; value=&quot;5&quot;/&gt;&lt;property id=&quot;20300&quot; value=&quot;Slide 34&quot;/&gt;&lt;property id=&quot;20307&quot; value=&quot;302&quot;/&gt;&lt;/object&gt;&lt;object type=&quot;3&quot; unique_id=&quot;10366&quot;&gt;&lt;property id=&quot;20148&quot; value=&quot;5&quot;/&gt;&lt;property id=&quot;20300&quot; value=&quot;Slide 36&quot;/&gt;&lt;property id=&quot;20307&quot; value=&quot;30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Sunu1">
  <a:themeElements>
    <a:clrScheme name="Özel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64A2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38B8C3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2800"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2366</TotalTime>
  <Words>446</Words>
  <Application>Microsoft Office PowerPoint</Application>
  <PresentationFormat>Ekran Gösterisi (4:3)</PresentationFormat>
  <Paragraphs>21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7" baseType="lpstr">
      <vt:lpstr>Sunu1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Arikan</dc:creator>
  <cp:lastModifiedBy>tyfnhoca</cp:lastModifiedBy>
  <cp:revision>259</cp:revision>
  <dcterms:created xsi:type="dcterms:W3CDTF">2013-07-18T08:50:31Z</dcterms:created>
  <dcterms:modified xsi:type="dcterms:W3CDTF">2018-03-30T11:45:29Z</dcterms:modified>
</cp:coreProperties>
</file>